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1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61E8-0070-45EB-84E4-183BC0516367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BB8A-CE4A-41F4-9AAE-DFECCD4A6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lew.sourceforge.net/" TargetMode="External"/><Relationship Id="rId2" Type="http://schemas.openxmlformats.org/officeDocument/2006/relationships/hyperlink" Target="http://freeglut.sourceforge.ne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glfw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ru-RU" dirty="0" smtClean="0"/>
              <a:t>Машинная графика. Введение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2895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Свет и камера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Olzhas\Desktop\2108_tid_7.jpg"/>
          <p:cNvPicPr>
            <a:picLocks noChangeAspect="1" noChangeArrowheads="1"/>
          </p:cNvPicPr>
          <p:nvPr/>
        </p:nvPicPr>
        <p:blipFill>
          <a:blip r:embed="rId2" cstate="print"/>
          <a:srcRect t="34582"/>
          <a:stretch>
            <a:fillRect/>
          </a:stretch>
        </p:blipFill>
        <p:spPr bwMode="auto">
          <a:xfrm>
            <a:off x="457200" y="2057400"/>
            <a:ext cx="3429000" cy="3435298"/>
          </a:xfrm>
          <a:prstGeom prst="rect">
            <a:avLst/>
          </a:prstGeom>
          <a:noFill/>
        </p:spPr>
      </p:pic>
      <p:pic>
        <p:nvPicPr>
          <p:cNvPr id="5123" name="Picture 3" descr="C:\Users\Olzhas\Desktop\2108_tid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438400"/>
            <a:ext cx="2158266" cy="3548806"/>
          </a:xfrm>
          <a:prstGeom prst="rect">
            <a:avLst/>
          </a:prstGeom>
          <a:noFill/>
        </p:spPr>
      </p:pic>
      <p:pic>
        <p:nvPicPr>
          <p:cNvPr id="5124" name="Picture 4" descr="C:\Users\Olzhas\Desktop\2125_tid_05_fur.jpg"/>
          <p:cNvPicPr>
            <a:picLocks noChangeAspect="1" noChangeArrowheads="1"/>
          </p:cNvPicPr>
          <p:nvPr/>
        </p:nvPicPr>
        <p:blipFill>
          <a:blip r:embed="rId4" cstate="print"/>
          <a:srcRect l="40514" t="52815"/>
          <a:stretch>
            <a:fillRect/>
          </a:stretch>
        </p:blipFill>
        <p:spPr bwMode="auto">
          <a:xfrm>
            <a:off x="6172200" y="3048000"/>
            <a:ext cx="281078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Текстуры и материалы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Olzhas\Desktop\2108_tid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2851559" cy="3048000"/>
          </a:xfrm>
          <a:prstGeom prst="rect">
            <a:avLst/>
          </a:prstGeom>
          <a:noFill/>
        </p:spPr>
      </p:pic>
      <p:pic>
        <p:nvPicPr>
          <p:cNvPr id="6147" name="Picture 3" descr="C:\Users\Olzhas\Desktop\2125_tid_03_uvs_m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2133600" cy="2133600"/>
          </a:xfrm>
          <a:prstGeom prst="rect">
            <a:avLst/>
          </a:prstGeom>
          <a:noFill/>
        </p:spPr>
      </p:pic>
      <p:pic>
        <p:nvPicPr>
          <p:cNvPr id="9" name="Picture 4" descr="C:\Users\Olzhas\Desktop\2125_tid_02_modeling.jpg"/>
          <p:cNvPicPr>
            <a:picLocks noChangeAspect="1" noChangeArrowheads="1"/>
          </p:cNvPicPr>
          <p:nvPr/>
        </p:nvPicPr>
        <p:blipFill>
          <a:blip r:embed="rId4" cstate="print"/>
          <a:srcRect l="40869" r="34449" b="50944"/>
          <a:stretch>
            <a:fillRect/>
          </a:stretch>
        </p:blipFill>
        <p:spPr bwMode="auto">
          <a:xfrm>
            <a:off x="7696200" y="2590800"/>
            <a:ext cx="1200205" cy="2688771"/>
          </a:xfrm>
          <a:prstGeom prst="rect">
            <a:avLst/>
          </a:prstGeom>
          <a:noFill/>
        </p:spPr>
      </p:pic>
      <p:pic>
        <p:nvPicPr>
          <p:cNvPr id="6148" name="Picture 4" descr="C:\Users\Olzhas\Desktop\2125_tid_02_modeling.jpg"/>
          <p:cNvPicPr>
            <a:picLocks noChangeAspect="1" noChangeArrowheads="1"/>
          </p:cNvPicPr>
          <p:nvPr/>
        </p:nvPicPr>
        <p:blipFill>
          <a:blip r:embed="rId4" cstate="print"/>
          <a:srcRect t="49282"/>
          <a:stretch>
            <a:fillRect/>
          </a:stretch>
        </p:blipFill>
        <p:spPr bwMode="auto">
          <a:xfrm>
            <a:off x="3200400" y="3886200"/>
            <a:ext cx="4419600" cy="2526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установке библиотеки в </a:t>
            </a:r>
            <a:r>
              <a:rPr lang="en-US" dirty="0" smtClean="0"/>
              <a:t>Visual Studio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6400800" cy="3962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ru-RU" sz="2800" dirty="0" smtClean="0"/>
              <a:t>Загрузить с УМКД или сайта </a:t>
            </a:r>
            <a:r>
              <a:rPr lang="en-US" sz="2800" dirty="0" smtClean="0">
                <a:hlinkClick r:id="rId2"/>
              </a:rPr>
              <a:t>http://freeglut.sourceforge.net/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прекомпилированные</a:t>
            </a:r>
            <a:r>
              <a:rPr lang="ru-RU" sz="2800" dirty="0" smtClean="0"/>
              <a:t> бинарные файлы</a:t>
            </a:r>
            <a:endParaRPr lang="en-US" sz="2800" dirty="0" smtClean="0"/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Аналогично для библиотек</a:t>
            </a:r>
            <a:r>
              <a:rPr lang="ru-RU" sz="28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en-US" sz="2800" dirty="0" smtClean="0"/>
              <a:t>GLEW - </a:t>
            </a:r>
            <a:r>
              <a:rPr lang="en-US" sz="2800" dirty="0" smtClean="0">
                <a:hlinkClick r:id="rId3"/>
              </a:rPr>
              <a:t>http://glew.sourceforge.net/</a:t>
            </a:r>
            <a:endParaRPr lang="en-US" sz="280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GLFW - </a:t>
            </a:r>
            <a:r>
              <a:rPr lang="en-US" sz="2800" dirty="0" smtClean="0">
                <a:hlinkClick r:id="rId4"/>
              </a:rPr>
              <a:t>http://www.glfw.org/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7171" name="Picture 3" descr="C:\Users\Olzhas\Desktop\СКРИНШОТЫ\sshot-62.bmp"/>
          <p:cNvPicPr>
            <a:picLocks noChangeAspect="1" noChangeArrowheads="1"/>
          </p:cNvPicPr>
          <p:nvPr/>
        </p:nvPicPr>
        <p:blipFill>
          <a:blip r:embed="rId5" cstate="print"/>
          <a:srcRect l="7917" t="34621" r="70087" b="26431"/>
          <a:stretch>
            <a:fillRect/>
          </a:stretch>
        </p:blipFill>
        <p:spPr bwMode="auto">
          <a:xfrm>
            <a:off x="6629400" y="3609975"/>
            <a:ext cx="2057400" cy="2257425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6553200" y="5133975"/>
            <a:ext cx="1931625" cy="228600"/>
          </a:xfrm>
          <a:prstGeom prst="fram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установке библиотеки в </a:t>
            </a:r>
            <a:r>
              <a:rPr lang="en-US" dirty="0" smtClean="0"/>
              <a:t>Visual Studio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5638800" cy="3733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Создать в папке с проектом папки </a:t>
            </a:r>
            <a:r>
              <a:rPr lang="en-US" b="1" dirty="0" smtClean="0">
                <a:solidFill>
                  <a:schemeClr val="tx1"/>
                </a:solidFill>
              </a:rPr>
              <a:t>include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>
                <a:solidFill>
                  <a:schemeClr val="tx1"/>
                </a:solidFill>
              </a:rPr>
              <a:t>lib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smtClean="0"/>
              <a:t>Переместить в папку </a:t>
            </a:r>
            <a:r>
              <a:rPr lang="en-US" dirty="0" smtClean="0"/>
              <a:t>include </a:t>
            </a:r>
            <a:r>
              <a:rPr lang="ru-RU" dirty="0" smtClean="0"/>
              <a:t>файлы </a:t>
            </a:r>
            <a:r>
              <a:rPr lang="ru-RU" b="1" dirty="0" smtClean="0">
                <a:solidFill>
                  <a:schemeClr val="tx1"/>
                </a:solidFill>
              </a:rPr>
              <a:t>*</a:t>
            </a:r>
            <a:r>
              <a:rPr lang="en-US" b="1" dirty="0" smtClean="0">
                <a:solidFill>
                  <a:schemeClr val="tx1"/>
                </a:solidFill>
              </a:rPr>
              <a:t>.h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>
                <a:solidFill>
                  <a:schemeClr val="tx1"/>
                </a:solidFill>
              </a:rPr>
              <a:t>*.hpp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Переместить в папку </a:t>
            </a:r>
            <a:r>
              <a:rPr lang="en-US" b="1" dirty="0" smtClean="0">
                <a:solidFill>
                  <a:schemeClr val="tx1"/>
                </a:solidFill>
              </a:rPr>
              <a:t>lib</a:t>
            </a:r>
            <a:r>
              <a:rPr lang="en-US" dirty="0" smtClean="0"/>
              <a:t> </a:t>
            </a:r>
            <a:r>
              <a:rPr lang="ru-RU" dirty="0" smtClean="0"/>
              <a:t>файлы </a:t>
            </a:r>
            <a:r>
              <a:rPr lang="en-US" b="1" dirty="0" smtClean="0">
                <a:solidFill>
                  <a:schemeClr val="tx1"/>
                </a:solidFill>
              </a:rPr>
              <a:t>*.lib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Переместить в папку </a:t>
            </a:r>
            <a:r>
              <a:rPr lang="en-US" b="1" dirty="0" smtClean="0">
                <a:solidFill>
                  <a:schemeClr val="tx1"/>
                </a:solidFill>
              </a:rPr>
              <a:t>Debug</a:t>
            </a:r>
            <a:r>
              <a:rPr lang="en-US" dirty="0" smtClean="0"/>
              <a:t> </a:t>
            </a:r>
            <a:r>
              <a:rPr lang="ru-RU" dirty="0" smtClean="0"/>
              <a:t>файлы </a:t>
            </a:r>
            <a:r>
              <a:rPr lang="ru-RU" b="1" dirty="0" smtClean="0">
                <a:solidFill>
                  <a:schemeClr val="tx1"/>
                </a:solidFill>
              </a:rPr>
              <a:t>*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dll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194" name="Picture 2" descr="C:\Users\Olzhas\Desktop\СКРИНШОТЫ\sshot-63.bmp"/>
          <p:cNvPicPr>
            <a:picLocks noChangeAspect="1" noChangeArrowheads="1"/>
          </p:cNvPicPr>
          <p:nvPr/>
        </p:nvPicPr>
        <p:blipFill>
          <a:blip r:embed="rId2" cstate="print"/>
          <a:srcRect l="1250" t="9232" r="76604" b="27809"/>
          <a:stretch>
            <a:fillRect/>
          </a:stretch>
        </p:blipFill>
        <p:spPr bwMode="auto">
          <a:xfrm>
            <a:off x="6477000" y="1905000"/>
            <a:ext cx="2028980" cy="3124200"/>
          </a:xfrm>
          <a:prstGeom prst="rect">
            <a:avLst/>
          </a:prstGeom>
          <a:noFill/>
        </p:spPr>
      </p:pic>
      <p:sp>
        <p:nvSpPr>
          <p:cNvPr id="7" name="Рамка 6"/>
          <p:cNvSpPr/>
          <p:nvPr/>
        </p:nvSpPr>
        <p:spPr>
          <a:xfrm>
            <a:off x="6781800" y="4724400"/>
            <a:ext cx="1143000" cy="152400"/>
          </a:xfrm>
          <a:prstGeom prst="fram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195" name="Picture 3" descr="C:\Users\Olzhas\Desktop\СКРИНШОТЫ\sshot-64.bmp"/>
          <p:cNvPicPr>
            <a:picLocks noChangeAspect="1" noChangeArrowheads="1"/>
          </p:cNvPicPr>
          <p:nvPr/>
        </p:nvPicPr>
        <p:blipFill>
          <a:blip r:embed="rId3" cstate="print"/>
          <a:srcRect l="22498" t="15696" r="26690" b="56675"/>
          <a:stretch>
            <a:fillRect/>
          </a:stretch>
        </p:blipFill>
        <p:spPr bwMode="auto">
          <a:xfrm>
            <a:off x="3962400" y="5405120"/>
            <a:ext cx="4191000" cy="1452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установке библиотеки в </a:t>
            </a:r>
            <a:r>
              <a:rPr lang="en-US" dirty="0" smtClean="0"/>
              <a:t>Visual Studio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6096000" cy="37338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Открыть свойства проекта (</a:t>
            </a:r>
            <a:r>
              <a:rPr lang="en-US" dirty="0" smtClean="0"/>
              <a:t>Alt+F7</a:t>
            </a:r>
            <a:r>
              <a:rPr lang="ru-RU" dirty="0" smtClean="0"/>
              <a:t>)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smtClean="0"/>
              <a:t>В выпадающем списке </a:t>
            </a:r>
            <a:r>
              <a:rPr lang="ru-RU" b="1" dirty="0" smtClean="0">
                <a:solidFill>
                  <a:schemeClr val="tx1"/>
                </a:solidFill>
              </a:rPr>
              <a:t>С/</a:t>
            </a:r>
            <a:r>
              <a:rPr lang="ru-RU" b="1" dirty="0" smtClean="0">
                <a:solidFill>
                  <a:schemeClr val="tx1"/>
                </a:solidFill>
              </a:rPr>
              <a:t>С++ </a:t>
            </a:r>
            <a:r>
              <a:rPr lang="ru-RU" dirty="0" smtClean="0"/>
              <a:t>перейти к свойствам </a:t>
            </a:r>
            <a:r>
              <a:rPr lang="en-US" b="1" dirty="0" smtClean="0">
                <a:solidFill>
                  <a:schemeClr val="tx1"/>
                </a:solidFill>
              </a:rPr>
              <a:t>General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en-US" b="1" dirty="0" smtClean="0">
                <a:solidFill>
                  <a:schemeClr val="tx1"/>
                </a:solidFill>
              </a:rPr>
              <a:t>Additional Include Directories </a:t>
            </a:r>
            <a:r>
              <a:rPr lang="ru-RU" dirty="0" smtClean="0"/>
              <a:t>нажать стрелку вниз и выбрать </a:t>
            </a:r>
            <a:r>
              <a:rPr lang="en-US" b="1" dirty="0" smtClean="0">
                <a:solidFill>
                  <a:schemeClr val="tx1"/>
                </a:solidFill>
              </a:rPr>
              <a:t>Edit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Добавить в список созданную папку </a:t>
            </a:r>
            <a:r>
              <a:rPr lang="en-US" b="1" dirty="0" smtClean="0">
                <a:solidFill>
                  <a:schemeClr val="tx1"/>
                </a:solidFill>
              </a:rPr>
              <a:t>include</a:t>
            </a:r>
            <a:r>
              <a:rPr lang="en-US" b="1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./../include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9218" name="Picture 2" descr="C:\Users\Olzhas\Desktop\СКРИНШОТЫ\sshot-63.bmp"/>
          <p:cNvPicPr>
            <a:picLocks noChangeAspect="1" noChangeArrowheads="1"/>
          </p:cNvPicPr>
          <p:nvPr/>
        </p:nvPicPr>
        <p:blipFill>
          <a:blip r:embed="rId2" cstate="print"/>
          <a:srcRect l="1076" t="9136" r="75588" b="24699"/>
          <a:stretch>
            <a:fillRect/>
          </a:stretch>
        </p:blipFill>
        <p:spPr bwMode="auto">
          <a:xfrm>
            <a:off x="6705600" y="1752600"/>
            <a:ext cx="1905000" cy="2925536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7010400" y="4495800"/>
            <a:ext cx="762000" cy="152400"/>
          </a:xfrm>
          <a:prstGeom prst="fram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19" name="Picture 3" descr="C:\Users\Olzhas\Desktop\СКРИНШОТЫ\sshot-65.bmp"/>
          <p:cNvPicPr>
            <a:picLocks noChangeAspect="1" noChangeArrowheads="1"/>
          </p:cNvPicPr>
          <p:nvPr/>
        </p:nvPicPr>
        <p:blipFill>
          <a:blip r:embed="rId3" cstate="print"/>
          <a:srcRect b="53177"/>
          <a:stretch>
            <a:fillRect/>
          </a:stretch>
        </p:blipFill>
        <p:spPr bwMode="auto">
          <a:xfrm>
            <a:off x="5562600" y="5105400"/>
            <a:ext cx="3113119" cy="1371600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7924800" y="5257800"/>
            <a:ext cx="228600" cy="304800"/>
          </a:xfrm>
          <a:prstGeom prst="fram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5638800" y="5562600"/>
            <a:ext cx="381000" cy="152400"/>
          </a:xfrm>
          <a:prstGeom prst="fram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установке библиотеки в </a:t>
            </a:r>
            <a:r>
              <a:rPr lang="en-US" dirty="0" smtClean="0"/>
              <a:t>Visual Studio</a:t>
            </a: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6096000" cy="3733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Аналогично в </a:t>
            </a:r>
            <a:r>
              <a:rPr lang="en-US" b="1" dirty="0" smtClean="0">
                <a:solidFill>
                  <a:schemeClr val="tx1"/>
                </a:solidFill>
              </a:rPr>
              <a:t>Linker – General 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Additional Library Directories </a:t>
            </a:r>
            <a:r>
              <a:rPr lang="ru-RU" dirty="0" smtClean="0"/>
              <a:t>добавить папку </a:t>
            </a:r>
            <a:r>
              <a:rPr lang="en-US" b="1" dirty="0" smtClean="0">
                <a:solidFill>
                  <a:schemeClr val="tx1"/>
                </a:solidFill>
              </a:rPr>
              <a:t>lib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smtClean="0"/>
              <a:t>В </a:t>
            </a:r>
            <a:r>
              <a:rPr lang="en-US" b="1" dirty="0" smtClean="0">
                <a:solidFill>
                  <a:schemeClr val="tx1"/>
                </a:solidFill>
              </a:rPr>
              <a:t>Linker – Input</a:t>
            </a:r>
            <a:r>
              <a:rPr lang="ru-RU" b="1" dirty="0" smtClean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Additional </a:t>
            </a:r>
            <a:r>
              <a:rPr lang="en-US" b="1" dirty="0" err="1" smtClean="0">
                <a:solidFill>
                  <a:schemeClr val="tx1"/>
                </a:solidFill>
              </a:rPr>
              <a:t>Dependecies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c </a:t>
            </a:r>
            <a:r>
              <a:rPr lang="ru-RU" dirty="0"/>
              <a:t>помощью кнопки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ru-RU" dirty="0" smtClean="0"/>
              <a:t>добавить </a:t>
            </a:r>
            <a:r>
              <a:rPr lang="en-US" b="1" dirty="0" smtClean="0">
                <a:solidFill>
                  <a:schemeClr val="tx1"/>
                </a:solidFill>
              </a:rPr>
              <a:t>opengl32.lib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>
                <a:solidFill>
                  <a:schemeClr val="tx1"/>
                </a:solidFill>
              </a:rPr>
              <a:t>freeglut.lib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Olzhas\Desktop\СКРИНШОТЫ\sshot-67.bmp"/>
          <p:cNvPicPr>
            <a:picLocks noChangeAspect="1" noChangeArrowheads="1"/>
          </p:cNvPicPr>
          <p:nvPr/>
        </p:nvPicPr>
        <p:blipFill>
          <a:blip r:embed="rId2" cstate="print"/>
          <a:srcRect l="25171" t="9146" r="548" b="67052"/>
          <a:stretch>
            <a:fillRect/>
          </a:stretch>
        </p:blipFill>
        <p:spPr bwMode="auto">
          <a:xfrm>
            <a:off x="2895600" y="5257800"/>
            <a:ext cx="6019800" cy="1371600"/>
          </a:xfrm>
          <a:prstGeom prst="rect">
            <a:avLst/>
          </a:prstGeom>
          <a:noFill/>
        </p:spPr>
      </p:pic>
      <p:sp>
        <p:nvSpPr>
          <p:cNvPr id="12" name="Рамка 11"/>
          <p:cNvSpPr/>
          <p:nvPr/>
        </p:nvSpPr>
        <p:spPr>
          <a:xfrm>
            <a:off x="8534400" y="5410200"/>
            <a:ext cx="304800" cy="381000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3" name="Picture 3" descr="C:\Users\Olzhas\Desktop\СКРИНШОТЫ\sshot-6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14600"/>
            <a:ext cx="2511337" cy="2552700"/>
          </a:xfrm>
          <a:prstGeom prst="rect">
            <a:avLst/>
          </a:prstGeom>
          <a:noFill/>
        </p:spPr>
      </p:pic>
      <p:sp>
        <p:nvSpPr>
          <p:cNvPr id="13" name="Рамка 12"/>
          <p:cNvSpPr/>
          <p:nvPr/>
        </p:nvSpPr>
        <p:spPr>
          <a:xfrm>
            <a:off x="6248400" y="2895600"/>
            <a:ext cx="685800" cy="304800"/>
          </a:xfrm>
          <a:prstGeom prst="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простой программы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69628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#include &lt;GL/</a:t>
            </a:r>
            <a:r>
              <a:rPr lang="en-US" dirty="0" err="1"/>
              <a:t>freeglut.h</a:t>
            </a:r>
            <a:r>
              <a:rPr lang="en-US" dirty="0"/>
              <a:t>&gt;</a:t>
            </a:r>
          </a:p>
          <a:p>
            <a:endParaRPr lang="ru-RU" dirty="0"/>
          </a:p>
          <a:p>
            <a:r>
              <a:rPr lang="en-US" dirty="0"/>
              <a:t>void </a:t>
            </a:r>
            <a:r>
              <a:rPr lang="en-US" dirty="0" err="1"/>
              <a:t>mydisplay</a:t>
            </a:r>
            <a:r>
              <a:rPr lang="en-US" dirty="0"/>
              <a:t>( )</a:t>
            </a:r>
          </a:p>
          <a:p>
            <a:r>
              <a:rPr lang="ru-RU" dirty="0"/>
              <a:t>{</a:t>
            </a:r>
          </a:p>
          <a:p>
            <a:r>
              <a:rPr lang="en-US" dirty="0" err="1"/>
              <a:t>glClear</a:t>
            </a:r>
            <a:r>
              <a:rPr lang="en-US" dirty="0"/>
              <a:t>( GL_COLOR_BUFFER_BIT );</a:t>
            </a:r>
          </a:p>
          <a:p>
            <a:endParaRPr lang="ru-RU" dirty="0"/>
          </a:p>
          <a:p>
            <a:r>
              <a:rPr lang="en-US" dirty="0"/>
              <a:t>glColor3f( 0, 0, 0 );</a:t>
            </a:r>
          </a:p>
          <a:p>
            <a:r>
              <a:rPr lang="en-US" dirty="0" err="1"/>
              <a:t>glBegin</a:t>
            </a:r>
            <a:r>
              <a:rPr lang="en-US" dirty="0"/>
              <a:t>( GL_LINE_LOOP );</a:t>
            </a:r>
          </a:p>
          <a:p>
            <a:r>
              <a:rPr lang="en-US" dirty="0"/>
              <a:t>glVertex2f( -0.5, -0.5 );</a:t>
            </a:r>
          </a:p>
          <a:p>
            <a:r>
              <a:rPr lang="en-US" dirty="0"/>
              <a:t>glVertex2f( -0.5, 0.5 );</a:t>
            </a:r>
          </a:p>
          <a:p>
            <a:r>
              <a:rPr lang="en-US" dirty="0"/>
              <a:t>glVertex2f( 0.5, -0.5 );</a:t>
            </a:r>
          </a:p>
          <a:p>
            <a:r>
              <a:rPr lang="en-US" dirty="0" err="1"/>
              <a:t>glEnd</a:t>
            </a:r>
            <a:r>
              <a:rPr lang="en-US" dirty="0"/>
              <a:t>( );</a:t>
            </a:r>
          </a:p>
          <a:p>
            <a:endParaRPr lang="ru-RU" dirty="0"/>
          </a:p>
          <a:p>
            <a:r>
              <a:rPr lang="en-US" dirty="0" err="1"/>
              <a:t>glutSwapBuffers</a:t>
            </a:r>
            <a:r>
              <a:rPr lang="en-US" dirty="0"/>
              <a:t>( );</a:t>
            </a:r>
          </a:p>
          <a:p>
            <a:r>
              <a:rPr lang="ru-RU" dirty="0" smtClean="0"/>
              <a:t>}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1676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main(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** </a:t>
            </a:r>
            <a:r>
              <a:rPr lang="en-US" dirty="0" err="1"/>
              <a:t>argv</a:t>
            </a:r>
            <a:r>
              <a:rPr lang="en-US" dirty="0"/>
              <a:t> )</a:t>
            </a:r>
          </a:p>
          <a:p>
            <a:r>
              <a:rPr lang="ru-RU" dirty="0"/>
              <a:t>{</a:t>
            </a:r>
          </a:p>
          <a:p>
            <a:r>
              <a:rPr lang="en-US" dirty="0" err="1"/>
              <a:t>glutInit</a:t>
            </a:r>
            <a:r>
              <a:rPr lang="en-US" dirty="0"/>
              <a:t>( &amp;</a:t>
            </a:r>
            <a:r>
              <a:rPr lang="en-US" dirty="0" err="1"/>
              <a:t>argc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 );</a:t>
            </a:r>
          </a:p>
          <a:p>
            <a:r>
              <a:rPr lang="en-US" dirty="0" err="1"/>
              <a:t>glutInitWindowSize</a:t>
            </a:r>
            <a:r>
              <a:rPr lang="en-US" dirty="0"/>
              <a:t>( 500, 500 );</a:t>
            </a:r>
          </a:p>
          <a:p>
            <a:r>
              <a:rPr lang="en-US" dirty="0" err="1"/>
              <a:t>glutInitDisplayMode</a:t>
            </a:r>
            <a:r>
              <a:rPr lang="en-US" dirty="0"/>
              <a:t>( GLUT_RGB | </a:t>
            </a:r>
            <a:r>
              <a:rPr lang="en-US" dirty="0" smtClean="0"/>
              <a:t>			           GLUT_DOUBLE </a:t>
            </a:r>
            <a:r>
              <a:rPr lang="en-US" dirty="0"/>
              <a:t>);</a:t>
            </a:r>
          </a:p>
          <a:p>
            <a:r>
              <a:rPr lang="en-US" dirty="0" err="1"/>
              <a:t>glutCreateWindow</a:t>
            </a:r>
            <a:r>
              <a:rPr lang="en-US" dirty="0"/>
              <a:t>( </a:t>
            </a:r>
            <a:r>
              <a:rPr lang="en-US" dirty="0" err="1"/>
              <a:t>argv</a:t>
            </a:r>
            <a:r>
              <a:rPr lang="en-US" dirty="0"/>
              <a:t>[0] );</a:t>
            </a:r>
          </a:p>
          <a:p>
            <a:endParaRPr lang="ru-RU" dirty="0"/>
          </a:p>
          <a:p>
            <a:r>
              <a:rPr lang="en-US" dirty="0" err="1"/>
              <a:t>glClearColor</a:t>
            </a:r>
            <a:r>
              <a:rPr lang="en-US" dirty="0"/>
              <a:t>( 1, 1, 1, 1 );</a:t>
            </a:r>
          </a:p>
          <a:p>
            <a:endParaRPr lang="ru-RU" dirty="0"/>
          </a:p>
          <a:p>
            <a:r>
              <a:rPr lang="en-US" dirty="0" err="1"/>
              <a:t>glutDisplayFunc</a:t>
            </a:r>
            <a:r>
              <a:rPr lang="en-US" dirty="0"/>
              <a:t>( </a:t>
            </a:r>
            <a:r>
              <a:rPr lang="en-US" dirty="0" err="1"/>
              <a:t>mydisplay</a:t>
            </a:r>
            <a:r>
              <a:rPr lang="en-US" dirty="0"/>
              <a:t> );</a:t>
            </a:r>
          </a:p>
          <a:p>
            <a:endParaRPr lang="ru-RU" dirty="0"/>
          </a:p>
          <a:p>
            <a:r>
              <a:rPr lang="en-US" dirty="0" err="1"/>
              <a:t>glutMainLoop</a:t>
            </a:r>
            <a:r>
              <a:rPr lang="en-US" dirty="0"/>
              <a:t>( );</a:t>
            </a:r>
          </a:p>
          <a:p>
            <a:r>
              <a:rPr lang="en-US" dirty="0"/>
              <a:t>return 0;</a:t>
            </a:r>
          </a:p>
          <a:p>
            <a:r>
              <a:rPr lang="ru-RU" dirty="0" smtClean="0"/>
              <a:t>}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простой программы </a:t>
            </a:r>
            <a:endParaRPr lang="ru-RU" dirty="0" smtClean="0"/>
          </a:p>
        </p:txBody>
      </p:sp>
      <p:pic>
        <p:nvPicPr>
          <p:cNvPr id="11266" name="Picture 2" descr="C:\Users\Olzhas\Desktop\СКРИНШОТЫ\sshot-6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3886200" cy="4059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простой программы </a:t>
            </a:r>
            <a:endParaRPr lang="ru-RU" dirty="0" smtClean="0"/>
          </a:p>
        </p:txBody>
      </p:sp>
      <p:pic>
        <p:nvPicPr>
          <p:cNvPr id="11266" name="Picture 2" descr="C:\Users\Olzhas\Desktop\СКРИНШОТЫ\sshot-6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3886200" cy="405942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295400" y="22860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62200" y="6248400"/>
            <a:ext cx="2819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3810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Oy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79068"/>
            <a:ext cx="43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3340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(-1;-1)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0574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(-1;1)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9812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(1;1)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3340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(1;1)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48768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(-0.5;-0.5)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4267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(0.5;-0.5)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26670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(-0.5;0.5)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dirty="0" smtClean="0"/>
              <a:t>Машинная графика. Введение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86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Что такое машинная графика?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Планы на семестр и проставление баллов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Виды машинной графики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Основные компоненты сцены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Инструкция по установке библиотеки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Пример простой программы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zhas\Desktop\300px-Glasses_800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3908500"/>
            <a:ext cx="1415951" cy="1061963"/>
          </a:xfrm>
          <a:prstGeom prst="rect">
            <a:avLst/>
          </a:prstGeom>
          <a:noFill/>
        </p:spPr>
      </p:pic>
      <p:pic>
        <p:nvPicPr>
          <p:cNvPr id="1027" name="Picture 3" descr="C:\Users\Olzhas\Desktop\2090_tid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41255"/>
            <a:ext cx="2357611" cy="3607145"/>
          </a:xfrm>
          <a:prstGeom prst="rect">
            <a:avLst/>
          </a:prstGeom>
          <a:noFill/>
        </p:spPr>
      </p:pic>
      <p:pic>
        <p:nvPicPr>
          <p:cNvPr id="1028" name="Picture 4" descr="C:\Users\Olzhas\Desktop\2125_tid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1925895" cy="3422650"/>
          </a:xfrm>
          <a:prstGeom prst="rect">
            <a:avLst/>
          </a:prstGeom>
          <a:noFill/>
        </p:spPr>
      </p:pic>
      <p:pic>
        <p:nvPicPr>
          <p:cNvPr id="1029" name="Picture 5" descr="C:\Users\Olzhas\Desktop\2067_tid_daniele_main.jpg"/>
          <p:cNvPicPr>
            <a:picLocks noChangeAspect="1" noChangeArrowheads="1"/>
          </p:cNvPicPr>
          <p:nvPr/>
        </p:nvPicPr>
        <p:blipFill>
          <a:blip r:embed="rId5" cstate="print"/>
          <a:srcRect b="32410"/>
          <a:stretch>
            <a:fillRect/>
          </a:stretch>
        </p:blipFill>
        <p:spPr bwMode="auto">
          <a:xfrm>
            <a:off x="228600" y="4572000"/>
            <a:ext cx="2827337" cy="1752600"/>
          </a:xfrm>
          <a:prstGeom prst="rect">
            <a:avLst/>
          </a:prstGeom>
          <a:noFill/>
        </p:spPr>
      </p:pic>
      <p:pic>
        <p:nvPicPr>
          <p:cNvPr id="1030" name="Picture 6" descr="C:\Users\Olzhas\Desktop\2108_tid_f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447800"/>
            <a:ext cx="4614069" cy="2307035"/>
          </a:xfrm>
          <a:prstGeom prst="rect">
            <a:avLst/>
          </a:prstGeom>
          <a:noFill/>
        </p:spPr>
      </p:pic>
      <p:pic>
        <p:nvPicPr>
          <p:cNvPr id="1031" name="Picture 7" descr="C:\Users\Olzhas\Desktop\2126_tid_final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267200"/>
            <a:ext cx="3200400" cy="2001480"/>
          </a:xfrm>
          <a:prstGeom prst="rect">
            <a:avLst/>
          </a:prstGeom>
          <a:noFill/>
        </p:spPr>
      </p:pic>
      <p:pic>
        <p:nvPicPr>
          <p:cNvPr id="1032" name="Picture 8" descr="C:\Users\Olzhas\Desktop\2123_tid_main_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1485314"/>
            <a:ext cx="1886386" cy="273795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Что такое машинная графика?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Планы на семестр и проставление баллов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5486400" cy="2362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1 Рубежный контроль 100 баллов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Midterm </a:t>
            </a:r>
            <a:r>
              <a:rPr lang="ru-RU" sz="2800" dirty="0" smtClean="0"/>
              <a:t>100 баллов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2 Рубежный Контроль 100 баллов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Екзамен</a:t>
            </a:r>
            <a:r>
              <a:rPr lang="ru-RU" sz="2800" dirty="0" smtClean="0"/>
              <a:t> 100 баллов</a:t>
            </a:r>
          </a:p>
          <a:p>
            <a:pPr algn="l"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162800" y="1828800"/>
            <a:ext cx="121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  <a:t>30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4343400"/>
            <a:ext cx="6934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42 балла –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семинары (по 6 баллов)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aseline="0" dirty="0" smtClean="0">
                <a:solidFill>
                  <a:schemeClr val="tx1">
                    <a:tint val="75000"/>
                  </a:schemeClr>
                </a:solidFill>
              </a:rPr>
              <a:t> 58 баллов</a:t>
            </a:r>
            <a:r>
              <a:rPr lang="ru-RU" sz="2800" dirty="0" smtClean="0">
                <a:solidFill>
                  <a:schemeClr val="tx1">
                    <a:tint val="75000"/>
                  </a:schemeClr>
                </a:solidFill>
              </a:rPr>
              <a:t> – СРСП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dirty="0" smtClean="0"/>
              <a:t>Виды машинной графики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86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размерности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2</a:t>
            </a:r>
            <a:r>
              <a:rPr lang="en-US" dirty="0" smtClean="0"/>
              <a:t>D (</a:t>
            </a:r>
            <a:r>
              <a:rPr lang="ru-RU" dirty="0" smtClean="0"/>
              <a:t>двухмерная графика</a:t>
            </a:r>
            <a:r>
              <a:rPr lang="en-US" dirty="0" smtClean="0"/>
              <a:t>)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 (трехмерная графика)</a:t>
            </a:r>
            <a:endParaRPr lang="ru-RU" dirty="0" smtClean="0"/>
          </a:p>
          <a:p>
            <a:pPr algn="l"/>
            <a:r>
              <a:rPr lang="ru-RU" dirty="0" smtClean="0"/>
              <a:t>Виды двухмерной графика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Растровая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Векторная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dirty="0" smtClean="0"/>
              <a:t>Векторная графика</a:t>
            </a:r>
            <a:endParaRPr lang="ru-RU" dirty="0" smtClean="0"/>
          </a:p>
        </p:txBody>
      </p:sp>
      <p:pic>
        <p:nvPicPr>
          <p:cNvPr id="4" name="Picture 2" descr="C:\Users\Olzhas\Desktop\shutterstock_41208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429000" cy="2730500"/>
          </a:xfrm>
          <a:prstGeom prst="rect">
            <a:avLst/>
          </a:prstGeom>
          <a:noFill/>
        </p:spPr>
      </p:pic>
      <p:pic>
        <p:nvPicPr>
          <p:cNvPr id="5" name="Picture 3" descr="C:\Users\Olzhas\Desktop\shutterstock_23190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3467100" cy="34671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dirty="0" smtClean="0"/>
              <a:t>Растровая</a:t>
            </a:r>
            <a:r>
              <a:rPr lang="ru-RU" dirty="0" smtClean="0"/>
              <a:t> графика</a:t>
            </a:r>
            <a:endParaRPr lang="ru-RU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Olzha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810000" cy="1905000"/>
          </a:xfrm>
          <a:prstGeom prst="rect">
            <a:avLst/>
          </a:prstGeom>
          <a:noFill/>
        </p:spPr>
      </p:pic>
      <p:pic>
        <p:nvPicPr>
          <p:cNvPr id="3075" name="Picture 3" descr="C:\Users\Olzha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124200" cy="353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трехмерной сцены</a:t>
            </a: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6400800" cy="3581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Объекты сцены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Свет и камера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Текстуры и материалы</a:t>
            </a:r>
            <a:endParaRPr lang="ru-RU" dirty="0"/>
          </a:p>
        </p:txBody>
      </p:sp>
      <p:pic>
        <p:nvPicPr>
          <p:cNvPr id="5" name="Picture 4" descr="C:\Users\Olzhas\Desktop\2125_tid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1925895" cy="3422650"/>
          </a:xfrm>
          <a:prstGeom prst="rect">
            <a:avLst/>
          </a:prstGeom>
          <a:noFill/>
        </p:spPr>
      </p:pic>
      <p:pic>
        <p:nvPicPr>
          <p:cNvPr id="6" name="Picture 6" descr="C:\Users\Olzhas\Desktop\2108_ti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4614069" cy="2307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Объекты сцены</a:t>
            </a: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95492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Olzhas\Desktop\2108_tid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0892"/>
            <a:ext cx="2438400" cy="5148508"/>
          </a:xfrm>
          <a:prstGeom prst="rect">
            <a:avLst/>
          </a:prstGeom>
          <a:noFill/>
        </p:spPr>
      </p:pic>
      <p:pic>
        <p:nvPicPr>
          <p:cNvPr id="4099" name="Picture 3" descr="C:\Users\Olzhas\Desktop\2108_tid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3947597" cy="2438400"/>
          </a:xfrm>
          <a:prstGeom prst="rect">
            <a:avLst/>
          </a:prstGeom>
          <a:noFill/>
        </p:spPr>
      </p:pic>
      <p:pic>
        <p:nvPicPr>
          <p:cNvPr id="4100" name="Picture 4" descr="C:\Users\Olzhas\Desktop\2125_tid_02_modeling.jpg"/>
          <p:cNvPicPr>
            <a:picLocks noChangeAspect="1" noChangeArrowheads="1"/>
          </p:cNvPicPr>
          <p:nvPr/>
        </p:nvPicPr>
        <p:blipFill>
          <a:blip r:embed="rId4" cstate="print"/>
          <a:srcRect l="7212" r="59131" b="50944"/>
          <a:stretch>
            <a:fillRect/>
          </a:stretch>
        </p:blipFill>
        <p:spPr bwMode="auto">
          <a:xfrm>
            <a:off x="6400800" y="1404692"/>
            <a:ext cx="2286000" cy="3755571"/>
          </a:xfrm>
          <a:prstGeom prst="rect">
            <a:avLst/>
          </a:prstGeom>
          <a:noFill/>
        </p:spPr>
      </p:pic>
      <p:pic>
        <p:nvPicPr>
          <p:cNvPr id="4101" name="Picture 5" descr="C:\Users\Olzhas\Desktop\2125_tid_04_.jpg"/>
          <p:cNvPicPr>
            <a:picLocks noChangeAspect="1" noChangeArrowheads="1"/>
          </p:cNvPicPr>
          <p:nvPr/>
        </p:nvPicPr>
        <p:blipFill>
          <a:blip r:embed="rId5" cstate="print"/>
          <a:srcRect t="33747" r="28126"/>
          <a:stretch>
            <a:fillRect/>
          </a:stretch>
        </p:blipFill>
        <p:spPr bwMode="auto">
          <a:xfrm>
            <a:off x="6477000" y="4224092"/>
            <a:ext cx="2209800" cy="2243973"/>
          </a:xfrm>
          <a:prstGeom prst="rect">
            <a:avLst/>
          </a:prstGeom>
          <a:noFill/>
        </p:spPr>
      </p:pic>
      <p:pic>
        <p:nvPicPr>
          <p:cNvPr id="9" name="Picture 2" descr="C:\Users\Olzhas\Desktop\2108_tid_7.jpg"/>
          <p:cNvPicPr>
            <a:picLocks noChangeAspect="1" noChangeArrowheads="1"/>
          </p:cNvPicPr>
          <p:nvPr/>
        </p:nvPicPr>
        <p:blipFill>
          <a:blip r:embed="rId6" cstate="print"/>
          <a:srcRect b="67724"/>
          <a:stretch>
            <a:fillRect/>
          </a:stretch>
        </p:blipFill>
        <p:spPr bwMode="auto">
          <a:xfrm>
            <a:off x="2622954" y="4114800"/>
            <a:ext cx="3854046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413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Машинная графика. Введение</vt:lpstr>
      <vt:lpstr>Машинная графика. Введение</vt:lpstr>
      <vt:lpstr>Слайд 3</vt:lpstr>
      <vt:lpstr>Планы на семестр и проставление баллов</vt:lpstr>
      <vt:lpstr>Виды машинной графики</vt:lpstr>
      <vt:lpstr>Векторная графика</vt:lpstr>
      <vt:lpstr>Растровая графика</vt:lpstr>
      <vt:lpstr>Основные компоненты трехмерной сцены</vt:lpstr>
      <vt:lpstr>Объекты сцены</vt:lpstr>
      <vt:lpstr>Свет и камера</vt:lpstr>
      <vt:lpstr>Текстуры и материалы</vt:lpstr>
      <vt:lpstr>Инструкция по установке библиотеки в Visual Studio </vt:lpstr>
      <vt:lpstr>Инструкция по установке библиотеки в Visual Studio </vt:lpstr>
      <vt:lpstr>Инструкция по установке библиотеки в Visual Studio </vt:lpstr>
      <vt:lpstr>Инструкция по установке библиотеки в Visual Studio </vt:lpstr>
      <vt:lpstr>Пример простой программы </vt:lpstr>
      <vt:lpstr>Пример простой программы </vt:lpstr>
      <vt:lpstr>Пример простой программы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Машинная графика. Введение</dc:title>
  <dc:creator>Olzhas</dc:creator>
  <cp:lastModifiedBy>Olzhas</cp:lastModifiedBy>
  <cp:revision>16</cp:revision>
  <dcterms:created xsi:type="dcterms:W3CDTF">2016-01-20T10:51:36Z</dcterms:created>
  <dcterms:modified xsi:type="dcterms:W3CDTF">2016-01-20T13:24:54Z</dcterms:modified>
</cp:coreProperties>
</file>